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Maven Pro" pitchFamily="2" charset="0"/>
      <p:regular r:id="rId27"/>
      <p:bold r:id="rId28"/>
    </p:embeddedFont>
    <p:embeddedFont>
      <p:font typeface="Nunito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43"/>
  </p:normalViewPr>
  <p:slideViewPr>
    <p:cSldViewPr snapToGrid="0">
      <p:cViewPr varScale="1">
        <p:scale>
          <a:sx n="111" d="100"/>
          <a:sy n="111" d="100"/>
        </p:scale>
        <p:origin x="224" y="8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efb0957c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efb0957c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efb0957c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efb0957c_0_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f8d928a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f8d928a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8efb0957c_0_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8efb0957c_0_1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8f8d928a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8f8d928a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8efb0957c_0_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8efb0957c_0_1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8efb0957c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8efb0957c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8efb0957c_0_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8efb0957c_0_1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8efb0957c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8efb0957c_0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8efb0957c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8efb0957c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efb0957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8efb0957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8efb0957c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8efb0957c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8f8d928ad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8f8d928ad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8efb0957c_0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8efb0957c_0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8f8d928a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8f8d928a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8efb0957c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8efb0957c_0_1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8efb0957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8efb0957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f8d928a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f8d928a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efb0957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efb0957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efb0957c_0_1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efb0957c_0_1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8efb0957c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8efb0957c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efb0957c_0_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efb0957c_0_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8efb0957c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8efb0957c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ctrTitle"/>
          </p:nvPr>
        </p:nvSpPr>
        <p:spPr>
          <a:xfrm>
            <a:off x="727950" y="1808125"/>
            <a:ext cx="6902400" cy="16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Study Concerning Employee Reviews for Google, Amazon, Apple, Facebook, Microsoft, and Netflix </a:t>
            </a:r>
            <a:endParaRPr sz="2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14"/>
          <p:cNvSpPr txBox="1">
            <a:spLocks noGrp="1"/>
          </p:cNvSpPr>
          <p:nvPr>
            <p:ph type="subTitle" idx="1"/>
          </p:nvPr>
        </p:nvSpPr>
        <p:spPr>
          <a:xfrm>
            <a:off x="727952" y="42232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Echo Liu, </a:t>
            </a:r>
            <a:r>
              <a:rPr lang="en" dirty="0" err="1"/>
              <a:t>Yuefu</a:t>
            </a:r>
            <a:r>
              <a:rPr lang="en" dirty="0"/>
              <a:t> Wu, Mo Yang, Li Su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0" y="1160268"/>
            <a:ext cx="3892549" cy="32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 rotWithShape="1">
          <a:blip r:embed="rId4">
            <a:alphaModFix/>
          </a:blip>
          <a:srcRect l="1516" t="13276" b="18254"/>
          <a:stretch/>
        </p:blipFill>
        <p:spPr>
          <a:xfrm>
            <a:off x="4350555" y="1160268"/>
            <a:ext cx="4534500" cy="277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0;p22">
            <a:extLst>
              <a:ext uri="{FF2B5EF4-FFF2-40B4-BE49-F238E27FC236}">
                <a16:creationId xmlns:a16="http://schemas.microsoft.com/office/drawing/2014/main" id="{38BC8F16-E733-8B4A-8261-62BC20153FC3}"/>
              </a:ext>
            </a:extLst>
          </p:cNvPr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Amazon</a:t>
            </a:r>
            <a:r>
              <a:rPr lang="en" sz="1800" b="1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" y="1155245"/>
            <a:ext cx="4270375" cy="3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4"/>
          <p:cNvPicPr preferRelativeResize="0"/>
          <p:nvPr/>
        </p:nvPicPr>
        <p:blipFill rotWithShape="1">
          <a:blip r:embed="rId4">
            <a:alphaModFix/>
          </a:blip>
          <a:srcRect t="18656" b="21004"/>
          <a:stretch/>
        </p:blipFill>
        <p:spPr>
          <a:xfrm>
            <a:off x="4358100" y="1292888"/>
            <a:ext cx="4532780" cy="23970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0;p22">
            <a:extLst>
              <a:ext uri="{FF2B5EF4-FFF2-40B4-BE49-F238E27FC236}">
                <a16:creationId xmlns:a16="http://schemas.microsoft.com/office/drawing/2014/main" id="{43E60A56-53EB-8646-8B39-D92A761D22AF}"/>
              </a:ext>
            </a:extLst>
          </p:cNvPr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Apple</a:t>
            </a:r>
            <a:r>
              <a:rPr lang="en" sz="1800" b="1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" y="1179708"/>
            <a:ext cx="4107050" cy="34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5"/>
          <p:cNvPicPr preferRelativeResize="0"/>
          <p:nvPr/>
        </p:nvPicPr>
        <p:blipFill rotWithShape="1">
          <a:blip r:embed="rId4">
            <a:alphaModFix/>
          </a:blip>
          <a:srcRect t="24155" b="21158"/>
          <a:stretch/>
        </p:blipFill>
        <p:spPr>
          <a:xfrm>
            <a:off x="4280881" y="1379643"/>
            <a:ext cx="4702625" cy="22201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0;p22">
            <a:extLst>
              <a:ext uri="{FF2B5EF4-FFF2-40B4-BE49-F238E27FC236}">
                <a16:creationId xmlns:a16="http://schemas.microsoft.com/office/drawing/2014/main" id="{08D3CC0B-9F73-F946-8F3C-9728FC049CCE}"/>
              </a:ext>
            </a:extLst>
          </p:cNvPr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FACEBOOK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4" y="1155880"/>
            <a:ext cx="3899861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 rotWithShape="1">
          <a:blip r:embed="rId4">
            <a:alphaModFix/>
          </a:blip>
          <a:srcRect t="15178" b="14616"/>
          <a:stretch/>
        </p:blipFill>
        <p:spPr>
          <a:xfrm>
            <a:off x="4191412" y="1155880"/>
            <a:ext cx="4839299" cy="28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0;p22">
            <a:extLst>
              <a:ext uri="{FF2B5EF4-FFF2-40B4-BE49-F238E27FC236}">
                <a16:creationId xmlns:a16="http://schemas.microsoft.com/office/drawing/2014/main" id="{77D5B1F4-2AD4-804F-9BFD-A76A4CCDEBB6}"/>
              </a:ext>
            </a:extLst>
          </p:cNvPr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Microsoft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80" y="1132305"/>
            <a:ext cx="3927450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7"/>
          <p:cNvPicPr preferRelativeResize="0"/>
          <p:nvPr/>
        </p:nvPicPr>
        <p:blipFill rotWithShape="1">
          <a:blip r:embed="rId4">
            <a:alphaModFix/>
          </a:blip>
          <a:srcRect t="18229" b="18933"/>
          <a:stretch/>
        </p:blipFill>
        <p:spPr>
          <a:xfrm>
            <a:off x="4113930" y="1215387"/>
            <a:ext cx="5228512" cy="27901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0;p22">
            <a:extLst>
              <a:ext uri="{FF2B5EF4-FFF2-40B4-BE49-F238E27FC236}">
                <a16:creationId xmlns:a16="http://schemas.microsoft.com/office/drawing/2014/main" id="{238A8A67-008C-324A-93BB-49A191EE86B7}"/>
              </a:ext>
            </a:extLst>
          </p:cNvPr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Netflix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25" y="1220800"/>
            <a:ext cx="1769700" cy="17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199" y="1219531"/>
            <a:ext cx="1729425" cy="1754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8"/>
          <p:cNvSpPr txBox="1"/>
          <p:nvPr/>
        </p:nvSpPr>
        <p:spPr>
          <a:xfrm>
            <a:off x="55800" y="0"/>
            <a:ext cx="9024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2.3 Sentimental Analysis 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sym typeface="Maven Pro"/>
              </a:rPr>
              <a:t>	  What is the relationship between positive/negative words in summary and overall ratings?</a:t>
            </a:r>
            <a:endParaRPr sz="1200" dirty="0">
              <a:latin typeface="Nunito"/>
              <a:sym typeface="Maven Pro"/>
            </a:endParaRPr>
          </a:p>
        </p:txBody>
      </p:sp>
      <p:pic>
        <p:nvPicPr>
          <p:cNvPr id="425" name="Google Shape;4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200" y="1221150"/>
            <a:ext cx="1729424" cy="1751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213" y="3180683"/>
            <a:ext cx="1729431" cy="173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6625" y="3129887"/>
            <a:ext cx="1807824" cy="183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0425" y="3142958"/>
            <a:ext cx="1807824" cy="18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6338250" y="1744543"/>
            <a:ext cx="2277300" cy="2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Visualization of the proportion of positive/negative words in summary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Proportion of positive words is correlated with overall rating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Quantify this correlation: 0.441</a:t>
            </a:r>
            <a:endParaRPr sz="1200" dirty="0">
              <a:latin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25" y="1021675"/>
            <a:ext cx="5804127" cy="392437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/>
        </p:nvSpPr>
        <p:spPr>
          <a:xfrm>
            <a:off x="47850" y="1835775"/>
            <a:ext cx="19689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200" dirty="0">
                <a:latin typeface="Nunito"/>
                <a:sym typeface="Nunito"/>
              </a:rPr>
              <a:t>Positive emotion words appear most frequently for each company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200" dirty="0">
                <a:latin typeface="Nunito"/>
                <a:sym typeface="Nunito"/>
              </a:rPr>
              <a:t>Netflix has highest negative emotion words such as fear, anger, sadness and disgust</a:t>
            </a:r>
            <a:endParaRPr sz="1200" dirty="0">
              <a:latin typeface="Nunito"/>
              <a:sym typeface="Nunito"/>
            </a:endParaRPr>
          </a:p>
        </p:txBody>
      </p:sp>
      <p:sp>
        <p:nvSpPr>
          <p:cNvPr id="437" name="Google Shape;437;p29"/>
          <p:cNvSpPr txBox="1"/>
          <p:nvPr/>
        </p:nvSpPr>
        <p:spPr>
          <a:xfrm>
            <a:off x="7669000" y="1402225"/>
            <a:ext cx="5088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Google Shape;424;p28">
            <a:extLst>
              <a:ext uri="{FF2B5EF4-FFF2-40B4-BE49-F238E27FC236}">
                <a16:creationId xmlns:a16="http://schemas.microsoft.com/office/drawing/2014/main" id="{8E26FF38-BA2D-D34E-B9CF-C6139B534B58}"/>
              </a:ext>
            </a:extLst>
          </p:cNvPr>
          <p:cNvSpPr txBox="1"/>
          <p:nvPr/>
        </p:nvSpPr>
        <p:spPr>
          <a:xfrm>
            <a:off x="55800" y="0"/>
            <a:ext cx="9024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2.3 Sentimental Analysis: by employee’s emotion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075" y="971725"/>
            <a:ext cx="3891450" cy="41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 txBox="1"/>
          <p:nvPr/>
        </p:nvSpPr>
        <p:spPr>
          <a:xfrm>
            <a:off x="114766" y="506400"/>
            <a:ext cx="73638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</a:rPr>
              <a:t>What do an employee like and dislike about a company in general?</a:t>
            </a:r>
            <a:endParaRPr sz="1200" dirty="0">
              <a:latin typeface="Nunito"/>
            </a:endParaRPr>
          </a:p>
        </p:txBody>
      </p:sp>
      <p:sp>
        <p:nvSpPr>
          <p:cNvPr id="5" name="Google Shape;424;p28">
            <a:extLst>
              <a:ext uri="{FF2B5EF4-FFF2-40B4-BE49-F238E27FC236}">
                <a16:creationId xmlns:a16="http://schemas.microsoft.com/office/drawing/2014/main" id="{1E75CDB6-E3B0-7A4D-A7B6-B3DCEFC02789}"/>
              </a:ext>
            </a:extLst>
          </p:cNvPr>
          <p:cNvSpPr txBox="1"/>
          <p:nvPr/>
        </p:nvSpPr>
        <p:spPr>
          <a:xfrm>
            <a:off x="55800" y="0"/>
            <a:ext cx="9024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Summary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54" y="1014999"/>
            <a:ext cx="4208776" cy="41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1"/>
          <p:cNvSpPr txBox="1"/>
          <p:nvPr/>
        </p:nvSpPr>
        <p:spPr>
          <a:xfrm>
            <a:off x="87725" y="-1"/>
            <a:ext cx="8333400" cy="73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 - Trend Analysis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sym typeface="Maven Pro"/>
              </a:rPr>
              <a:t>2.4 Do current employees review the companies higher than former ones?</a:t>
            </a:r>
            <a:endParaRPr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5421125" y="1711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Current employees rated their firms higher than former employee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Google has the most satisfied current employee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sz="1200" dirty="0">
              <a:latin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Netflix has the biggest gap for company rating between current and former employee</a:t>
            </a:r>
            <a:endParaRPr sz="1200" dirty="0">
              <a:latin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08" y="931912"/>
            <a:ext cx="2218215" cy="21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425" y="888837"/>
            <a:ext cx="2311802" cy="22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 txBox="1"/>
          <p:nvPr/>
        </p:nvSpPr>
        <p:spPr>
          <a:xfrm>
            <a:off x="87725" y="31925"/>
            <a:ext cx="83334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 - Trend Analysis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sym typeface="Maven Pro"/>
              </a:rPr>
              <a:t>2.5 How did the ratings change over years for each company?</a:t>
            </a:r>
            <a:endParaRPr sz="1200" dirty="0">
              <a:latin typeface="Nunito"/>
              <a:sym typeface="Maven Pro"/>
            </a:endParaRPr>
          </a:p>
        </p:txBody>
      </p:sp>
      <p:pic>
        <p:nvPicPr>
          <p:cNvPr id="459" name="Google Shape;4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875" y="931913"/>
            <a:ext cx="2242623" cy="21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100" y="3048070"/>
            <a:ext cx="2064251" cy="20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5275" y="3059450"/>
            <a:ext cx="2058324" cy="198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5875" y="3053038"/>
            <a:ext cx="2064250" cy="199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2"/>
          <p:cNvSpPr txBox="1"/>
          <p:nvPr/>
        </p:nvSpPr>
        <p:spPr>
          <a:xfrm>
            <a:off x="38575" y="1651349"/>
            <a:ext cx="1799632" cy="339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34950">
              <a:buSzPts val="1000"/>
              <a:buFont typeface="Arial"/>
              <a:buChar char="●"/>
            </a:pPr>
            <a:r>
              <a:rPr lang="en" altLang="zh-CN" sz="1100" dirty="0">
                <a:latin typeface="Nunito"/>
              </a:rPr>
              <a:t>Google: the trends of all variables were on stable except for culture values stars.</a:t>
            </a:r>
            <a:endParaRPr lang="en" sz="1100" dirty="0">
              <a:latin typeface="Nunito"/>
            </a:endParaRPr>
          </a:p>
          <a:p>
            <a:pPr marL="228600" lvl="0" indent="-23495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 dirty="0">
                <a:latin typeface="Nunito"/>
              </a:rPr>
              <a:t>Microsoft’s company benefit stars have decreased over the decade with great fluctuation</a:t>
            </a:r>
          </a:p>
          <a:p>
            <a:pPr marL="228600" indent="-234950">
              <a:buSzPts val="1000"/>
              <a:buFont typeface="Arial"/>
              <a:buChar char="●"/>
            </a:pPr>
            <a:r>
              <a:rPr lang="en" altLang="zh-CN" sz="1100" dirty="0">
                <a:latin typeface="Nunito"/>
              </a:rPr>
              <a:t>Apple, Facebook and Netflix all share very fluctuant trend over years</a:t>
            </a:r>
          </a:p>
          <a:p>
            <a:pPr marL="228600" indent="-234950">
              <a:buSzPts val="1000"/>
              <a:buFont typeface="Arial"/>
              <a:buChar char="●"/>
            </a:pPr>
            <a:r>
              <a:rPr lang="en" sz="1100" dirty="0">
                <a:latin typeface="Nunito"/>
              </a:rPr>
              <a:t>Netflix performs the poorest especially in overall ratings and senior management stars</a:t>
            </a:r>
            <a:endParaRPr sz="1100" dirty="0">
              <a:latin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428400" y="906100"/>
            <a:ext cx="28668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Part 1: Problem Description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Part 2: Methodology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          2.1 Data Preprocessing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          2.2 Exploratory Data Analysis</a:t>
            </a:r>
            <a:endParaRPr b="1" dirty="0"/>
          </a:p>
          <a:p>
            <a:pPr marL="914400" lvl="1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en" b="1" dirty="0"/>
              <a:t>Text Mining </a:t>
            </a:r>
            <a:endParaRPr b="1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b="1" dirty="0"/>
              <a:t>Trend Analysis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          2.3 Predictive Modeling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Part 3: Conclusion</a:t>
            </a: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00" y="344500"/>
            <a:ext cx="4751074" cy="45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3"/>
          <p:cNvSpPr txBox="1"/>
          <p:nvPr/>
        </p:nvSpPr>
        <p:spPr>
          <a:xfrm>
            <a:off x="5454550" y="1758025"/>
            <a:ext cx="2879700" cy="1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Nunito"/>
              </a:rPr>
              <a:t>These firms are making an improvement to raise the satisfaction of employees. Specifically, Google, Amazon, Apple, and Microsoft are making stronger effort comparing to Facebook and Netflix. </a:t>
            </a:r>
            <a:endParaRPr sz="1100" dirty="0">
              <a:latin typeface="Nunito"/>
            </a:endParaRPr>
          </a:p>
        </p:txBody>
      </p:sp>
      <p:sp>
        <p:nvSpPr>
          <p:cNvPr id="471" name="Google Shape;471;p33"/>
          <p:cNvSpPr txBox="1"/>
          <p:nvPr/>
        </p:nvSpPr>
        <p:spPr>
          <a:xfrm>
            <a:off x="4819050" y="537339"/>
            <a:ext cx="3920348" cy="100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Trend in Overall Rating</a:t>
            </a:r>
            <a:endParaRPr sz="2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xfrm>
            <a:off x="499300" y="52574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Part 2: Model Summary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77" name="Google Shape;477;p34"/>
          <p:cNvSpPr txBox="1">
            <a:spLocks noGrp="1"/>
          </p:cNvSpPr>
          <p:nvPr>
            <p:ph type="body" idx="1"/>
          </p:nvPr>
        </p:nvSpPr>
        <p:spPr>
          <a:xfrm>
            <a:off x="499300" y="1428827"/>
            <a:ext cx="8327400" cy="2677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Arial"/>
              </a:rPr>
              <a:t>We use predictive analysis (decision tree and linear regression) to predict the overall ratings of companies based on the summary comments of the employees.</a:t>
            </a:r>
          </a:p>
          <a:p>
            <a:pPr marL="400050" indent="-28575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Arial"/>
              </a:rPr>
              <a:t>Help companies and job seekers to better evaluate the overall situation of the company. </a:t>
            </a:r>
          </a:p>
          <a:p>
            <a:pPr marL="400050" indent="-285750">
              <a:lnSpc>
                <a:spcPct val="2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Arial"/>
              </a:rPr>
              <a:t>Achieve RMSE around 1,1~1.2</a:t>
            </a:r>
            <a:endParaRPr sz="1600" dirty="0">
              <a:solidFill>
                <a:srgbClr val="000000"/>
              </a:solidFill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3: Conclusion</a:t>
            </a:r>
            <a:endParaRPr dirty="0"/>
          </a:p>
        </p:txBody>
      </p:sp>
      <p:sp>
        <p:nvSpPr>
          <p:cNvPr id="483" name="Google Shape;483;p35"/>
          <p:cNvSpPr txBox="1"/>
          <p:nvPr/>
        </p:nvSpPr>
        <p:spPr>
          <a:xfrm>
            <a:off x="530250" y="1394125"/>
            <a:ext cx="61995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unito"/>
                <a:sym typeface="Nunito"/>
              </a:rPr>
              <a:t>Findings on employees’ reviews:</a:t>
            </a:r>
            <a:endParaRPr sz="1600" dirty="0">
              <a:latin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Nunito"/>
              <a:sym typeface="Nunito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1600" dirty="0">
                <a:latin typeface="Nunito"/>
                <a:sym typeface="Nunito"/>
              </a:rPr>
              <a:t>Facebook and Netflix - longest descriptions in Pros</a:t>
            </a:r>
            <a:endParaRPr sz="1600" dirty="0">
              <a:latin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unito"/>
                <a:sym typeface="Nunito"/>
              </a:rPr>
              <a:t>Netflix - longest descriptions in Cons </a:t>
            </a:r>
            <a:endParaRPr sz="1600" dirty="0">
              <a:latin typeface="Nunito"/>
              <a:sym typeface="Nunito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latin typeface="Nunito"/>
                <a:sym typeface="Nunito"/>
              </a:rPr>
              <a:t>Apple &amp; Amazon - working environment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600" dirty="0">
                <a:latin typeface="Nunito"/>
                <a:sym typeface="Nunito"/>
              </a:rPr>
              <a:t>     Netflix -potential higher payment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600" dirty="0">
                <a:latin typeface="Nunito"/>
                <a:sym typeface="Nunito"/>
              </a:rPr>
              <a:t>     Microsoft &amp; Google intelligent employees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600" dirty="0">
                <a:latin typeface="Nunito"/>
                <a:sym typeface="Nunito"/>
              </a:rPr>
              <a:t>     Amazon &amp; Microsoft - better career opportunities</a:t>
            </a:r>
            <a:endParaRPr sz="1600" dirty="0">
              <a:latin typeface="Nunito"/>
              <a:sym typeface="Nunito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latin typeface="Nunito"/>
                <a:sym typeface="Nunito"/>
              </a:rPr>
              <a:t>Management is an overall problem </a:t>
            </a:r>
            <a:endParaRPr sz="1600" dirty="0">
              <a:latin typeface="Nunito"/>
              <a:sym typeface="Nunito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600" dirty="0">
                <a:latin typeface="Nunito"/>
                <a:sym typeface="Nunito"/>
              </a:rPr>
              <a:t>Netflix - the fire problem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600" dirty="0">
                <a:latin typeface="Nunito"/>
                <a:sym typeface="Nunito"/>
              </a:rPr>
              <a:t>     Microsoft - workplace politics</a:t>
            </a:r>
            <a:endParaRPr sz="1600" dirty="0">
              <a:latin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			</a:t>
            </a:r>
            <a:r>
              <a:rPr lang="en" dirty="0"/>
              <a:t>	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			 	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		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4" name="Google Shape;4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75" y="464025"/>
            <a:ext cx="1452000" cy="14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975" y="2571750"/>
            <a:ext cx="999300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200" y="3571050"/>
            <a:ext cx="1665500" cy="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200" y="1793262"/>
            <a:ext cx="1751800" cy="11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1470" y="3977920"/>
            <a:ext cx="1878275" cy="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2100" y="464036"/>
            <a:ext cx="1452000" cy="10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>
            <a:spLocks noGrp="1"/>
          </p:cNvSpPr>
          <p:nvPr>
            <p:ph type="title"/>
          </p:nvPr>
        </p:nvSpPr>
        <p:spPr>
          <a:xfrm>
            <a:off x="280600" y="4949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Recommendations: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95" name="Google Shape;495;p36"/>
          <p:cNvSpPr txBox="1">
            <a:spLocks noGrp="1"/>
          </p:cNvSpPr>
          <p:nvPr>
            <p:ph type="body" idx="1"/>
          </p:nvPr>
        </p:nvSpPr>
        <p:spPr>
          <a:xfrm>
            <a:off x="213050" y="1204241"/>
            <a:ext cx="4107300" cy="3939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buClr>
                <a:srgbClr val="000000"/>
              </a:buClr>
              <a:buSzPct val="100000"/>
              <a:buNone/>
            </a:pPr>
            <a:r>
              <a:rPr lang="en" sz="1600" b="1" dirty="0">
                <a:solidFill>
                  <a:srgbClr val="000000"/>
                </a:solidFill>
                <a:cs typeface="Arial"/>
                <a:sym typeface="Times New Roman"/>
              </a:rPr>
              <a:t>For the six companies:</a:t>
            </a:r>
          </a:p>
          <a:p>
            <a:pPr marL="114300" lvl="0" indent="0">
              <a:lnSpc>
                <a:spcPct val="100000"/>
              </a:lnSpc>
              <a:buClr>
                <a:srgbClr val="000000"/>
              </a:buClr>
              <a:buSzPct val="100000"/>
              <a:buNone/>
            </a:pPr>
            <a:endParaRPr sz="1600" b="1" dirty="0">
              <a:solidFill>
                <a:srgbClr val="000000"/>
              </a:solidFill>
              <a:cs typeface="Arial"/>
              <a:sym typeface="Times New Roman"/>
            </a:endParaRP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Times New Roman"/>
              </a:rPr>
              <a:t>Facebook, Netflix, Microsoft, and Google - improve working environments 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Times New Roman"/>
              </a:rPr>
              <a:t>All companies - management system</a:t>
            </a: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r>
              <a:rPr lang="en" sz="1600" dirty="0">
                <a:solidFill>
                  <a:srgbClr val="000000"/>
                </a:solidFill>
                <a:cs typeface="Arial"/>
                <a:sym typeface="Times New Roman"/>
              </a:rPr>
              <a:t>Netflix - reduce working pressure and improve their employees’ work-life balance. </a:t>
            </a:r>
          </a:p>
          <a:p>
            <a:pPr marL="114300" lvl="0" indent="0">
              <a:lnSpc>
                <a:spcPct val="100000"/>
              </a:lnSpc>
              <a:buClr>
                <a:srgbClr val="000000"/>
              </a:buClr>
              <a:buSzPct val="100000"/>
              <a:buNone/>
            </a:pPr>
            <a:endParaRPr lang="en" sz="1600" dirty="0">
              <a:solidFill>
                <a:srgbClr val="000000"/>
              </a:solidFill>
              <a:cs typeface="Arial"/>
              <a:sym typeface="Times New Roman"/>
            </a:endParaRP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endParaRPr lang="en" sz="1600" dirty="0">
              <a:solidFill>
                <a:srgbClr val="000000"/>
              </a:solidFill>
              <a:cs typeface="Arial"/>
              <a:sym typeface="Times New Roman"/>
            </a:endParaRP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endParaRPr lang="en" sz="1600" dirty="0">
              <a:solidFill>
                <a:srgbClr val="000000"/>
              </a:solidFill>
              <a:cs typeface="Arial"/>
              <a:sym typeface="Times New Roman"/>
            </a:endParaRPr>
          </a:p>
          <a:p>
            <a:pPr marL="400050" lvl="0" indent="-285750">
              <a:lnSpc>
                <a:spcPct val="100000"/>
              </a:lnSpc>
              <a:buClr>
                <a:srgbClr val="000000"/>
              </a:buClr>
              <a:buSzPct val="100000"/>
            </a:pPr>
            <a:endParaRPr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4252800" y="1204242"/>
            <a:ext cx="4682856" cy="393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Nunito"/>
                <a:sym typeface="Times New Roman"/>
              </a:rPr>
              <a:t>For job seekers: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latin typeface="Nunito"/>
              <a:sym typeface="Times New Roman"/>
            </a:endParaRPr>
          </a:p>
          <a:p>
            <a:pPr marL="400050" indent="-285750">
              <a:buSzPct val="100000"/>
              <a:buFont typeface="Nunito"/>
              <a:buChar char="●"/>
            </a:pPr>
            <a:r>
              <a:rPr lang="en" altLang="zh-CN" sz="1600" dirty="0">
                <a:latin typeface="Nunito"/>
                <a:sym typeface="Times New Roman"/>
              </a:rPr>
              <a:t>To gain a clear understanding of the culture, value, benefits, and environment</a:t>
            </a:r>
          </a:p>
          <a:p>
            <a:pPr marL="400050" indent="-285750">
              <a:buSzPct val="100000"/>
              <a:buFont typeface="Nunito"/>
              <a:buChar char="●"/>
            </a:pPr>
            <a:r>
              <a:rPr lang="en" altLang="zh-CN" sz="1600" dirty="0">
                <a:latin typeface="Nunito"/>
                <a:sym typeface="Times New Roman"/>
              </a:rPr>
              <a:t>To find the most appropriate company to fulfill personal goals</a:t>
            </a:r>
          </a:p>
          <a:p>
            <a:pPr marL="400050" indent="-285750">
              <a:buSzPct val="100000"/>
              <a:buFont typeface="Nunito"/>
              <a:buChar char="●"/>
            </a:pPr>
            <a:r>
              <a:rPr lang="en" altLang="zh-CN" sz="1600" dirty="0">
                <a:latin typeface="Nunito"/>
                <a:sym typeface="Times New Roman"/>
              </a:rPr>
              <a:t>Tips: How to choose the company</a:t>
            </a:r>
          </a:p>
          <a:p>
            <a:pPr marL="114300">
              <a:buSzPct val="100000"/>
            </a:pPr>
            <a:r>
              <a:rPr lang="en" altLang="zh-CN" sz="1600" dirty="0">
                <a:latin typeface="Nunito"/>
                <a:sym typeface="Times New Roman"/>
              </a:rPr>
              <a:t>Environment-oriented companies: Apple and Amazon </a:t>
            </a:r>
          </a:p>
          <a:p>
            <a:pPr marL="114300">
              <a:buSzPct val="100000"/>
            </a:pPr>
            <a:endParaRPr lang="en" altLang="zh-CN" sz="1600" dirty="0">
              <a:latin typeface="Nunito"/>
              <a:sym typeface="Times New Roman"/>
            </a:endParaRPr>
          </a:p>
          <a:p>
            <a:pPr marL="114300">
              <a:buSzPct val="100000"/>
            </a:pPr>
            <a:r>
              <a:rPr lang="en" altLang="zh-CN" sz="1600" dirty="0">
                <a:latin typeface="Nunito"/>
                <a:sym typeface="Times New Roman"/>
              </a:rPr>
              <a:t>Higher payment company: Netflix</a:t>
            </a:r>
          </a:p>
          <a:p>
            <a:pPr marL="400050" indent="-285750">
              <a:buSzPct val="100000"/>
              <a:buFont typeface="Nunito"/>
              <a:buChar char="●"/>
            </a:pPr>
            <a:endParaRPr lang="en" altLang="zh-CN" sz="1600" dirty="0">
              <a:latin typeface="Nunito"/>
              <a:sym typeface="Times New Roman"/>
            </a:endParaRPr>
          </a:p>
          <a:p>
            <a:pPr marL="114300">
              <a:buSzPct val="100000"/>
            </a:pPr>
            <a:r>
              <a:rPr lang="en" altLang="zh-CN" sz="1600" dirty="0">
                <a:latin typeface="Nunito"/>
                <a:sym typeface="Times New Roman"/>
              </a:rPr>
              <a:t>More career opportunities: Microsoft</a:t>
            </a:r>
          </a:p>
          <a:p>
            <a:pPr marL="400050" indent="-285750">
              <a:buSzPct val="100000"/>
              <a:buFont typeface="Nunito"/>
              <a:buChar char="●"/>
            </a:pPr>
            <a:endParaRPr lang="en" altLang="zh-CN" sz="1600" dirty="0">
              <a:latin typeface="Nunito"/>
              <a:sym typeface="Times New Roman"/>
            </a:endParaRPr>
          </a:p>
          <a:p>
            <a:pPr marL="114300">
              <a:buSzPct val="100000"/>
            </a:pPr>
            <a:r>
              <a:rPr lang="en" altLang="zh-CN" sz="1600" dirty="0">
                <a:latin typeface="Nunito"/>
                <a:sym typeface="Times New Roman"/>
              </a:rPr>
              <a:t>Educational environment: Google &amp; Microsoft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>
            <a:spLocks noGrp="1"/>
          </p:cNvSpPr>
          <p:nvPr>
            <p:ph type="title"/>
          </p:nvPr>
        </p:nvSpPr>
        <p:spPr>
          <a:xfrm>
            <a:off x="2652150" y="2022925"/>
            <a:ext cx="38397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br>
              <a:rPr lang="en" sz="4800" dirty="0"/>
            </a:br>
            <a:endParaRPr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1232025" y="415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Part 1: Problem Description</a:t>
            </a:r>
            <a:endParaRPr sz="2400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999300" y="1716650"/>
            <a:ext cx="7145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What are the similarities and differences from these companies based on employee reviews?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Which company stands out the most from various aspects and is worth working for?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AutoNum type="arabicPeriod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What are the aspects that firms need to improve?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1558950" y="4231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Dataset Description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1523425" y="1245525"/>
            <a:ext cx="5972700" cy="3633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</a:rPr>
              <a:t>Dataset</a:t>
            </a:r>
            <a:endParaRPr sz="1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0000"/>
                </a:solidFill>
              </a:rPr>
              <a:t>Topic: </a:t>
            </a:r>
            <a:r>
              <a:rPr lang="en" sz="1100" dirty="0">
                <a:solidFill>
                  <a:srgbClr val="000000"/>
                </a:solidFill>
              </a:rPr>
              <a:t>Google, Amazon and more employee reviews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0000"/>
                </a:solidFill>
              </a:rPr>
              <a:t>Companies:</a:t>
            </a:r>
            <a:r>
              <a:rPr lang="en" sz="1100" dirty="0">
                <a:solidFill>
                  <a:srgbClr val="000000"/>
                </a:solidFill>
              </a:rPr>
              <a:t> Amazon, Apple, Facebook, Google, Microsoft, Netflix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0000"/>
                </a:solidFill>
              </a:rPr>
              <a:t>Quantity of employee reviews</a:t>
            </a:r>
            <a:r>
              <a:rPr lang="en" sz="1100" dirty="0">
                <a:solidFill>
                  <a:srgbClr val="000000"/>
                </a:solidFill>
              </a:rPr>
              <a:t>: over </a:t>
            </a:r>
            <a:r>
              <a:rPr lang="en" sz="1100" b="1" dirty="0">
                <a:solidFill>
                  <a:srgbClr val="000000"/>
                </a:solidFill>
              </a:rPr>
              <a:t>67k</a:t>
            </a:r>
            <a:endParaRPr sz="11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0000"/>
                </a:solidFill>
              </a:rPr>
              <a:t>Source: </a:t>
            </a:r>
            <a:r>
              <a:rPr lang="en" sz="1100" dirty="0">
                <a:solidFill>
                  <a:srgbClr val="000000"/>
                </a:solidFill>
              </a:rPr>
              <a:t>Web-scraped from Glassdoor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000000"/>
                </a:solidFill>
              </a:rPr>
              <a:t>Variables: </a:t>
            </a:r>
            <a:endParaRPr sz="1100" b="1" dirty="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 dirty="0">
                <a:solidFill>
                  <a:srgbClr val="000000"/>
                </a:solidFill>
              </a:rPr>
              <a:t>Character: company name, location, position, summary, pros, cons, advice to management</a:t>
            </a:r>
            <a:endParaRPr sz="1100" dirty="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 dirty="0">
                <a:solidFill>
                  <a:srgbClr val="000000"/>
                </a:solidFill>
              </a:rPr>
              <a:t>Numeric: overall rating, work-balance rating, career opportunities rating, culture values rating, senior management rating, comp &amp; benefits ratings</a:t>
            </a:r>
            <a:endParaRPr sz="1100" dirty="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 dirty="0">
                <a:solidFill>
                  <a:srgbClr val="000000"/>
                </a:solidFill>
              </a:rPr>
              <a:t>Total: 15 variables</a:t>
            </a:r>
            <a:endParaRPr sz="1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/>
          <p:nvPr/>
        </p:nvSpPr>
        <p:spPr>
          <a:xfrm>
            <a:off x="312728" y="771917"/>
            <a:ext cx="7547800" cy="2788825"/>
          </a:xfrm>
          <a:custGeom>
            <a:avLst/>
            <a:gdLst/>
            <a:ahLst/>
            <a:cxnLst/>
            <a:rect l="l" t="t" r="r" b="b"/>
            <a:pathLst>
              <a:path w="301912" h="111553" extrusionOk="0">
                <a:moveTo>
                  <a:pt x="9832" y="9353"/>
                </a:moveTo>
                <a:cubicBezTo>
                  <a:pt x="9513" y="22325"/>
                  <a:pt x="-10795" y="73839"/>
                  <a:pt x="7918" y="87183"/>
                </a:cubicBezTo>
                <a:cubicBezTo>
                  <a:pt x="26631" y="100527"/>
                  <a:pt x="103132" y="102600"/>
                  <a:pt x="122111" y="89416"/>
                </a:cubicBezTo>
                <a:cubicBezTo>
                  <a:pt x="141090" y="76232"/>
                  <a:pt x="107013" y="21102"/>
                  <a:pt x="121792" y="8077"/>
                </a:cubicBezTo>
                <a:cubicBezTo>
                  <a:pt x="136571" y="-4948"/>
                  <a:pt x="196380" y="-801"/>
                  <a:pt x="210787" y="11267"/>
                </a:cubicBezTo>
                <a:cubicBezTo>
                  <a:pt x="225194" y="23335"/>
                  <a:pt x="194041" y="64324"/>
                  <a:pt x="208235" y="80485"/>
                </a:cubicBezTo>
                <a:cubicBezTo>
                  <a:pt x="222430" y="96647"/>
                  <a:pt x="281706" y="120304"/>
                  <a:pt x="295954" y="108236"/>
                </a:cubicBezTo>
                <a:cubicBezTo>
                  <a:pt x="310202" y="96168"/>
                  <a:pt x="294093" y="24770"/>
                  <a:pt x="293721" y="8077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0" y="563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 Methodology</a:t>
            </a:r>
            <a:endParaRPr dirty="0"/>
          </a:p>
        </p:txBody>
      </p:sp>
      <p:sp>
        <p:nvSpPr>
          <p:cNvPr id="311" name="Google Shape;311;p18"/>
          <p:cNvSpPr/>
          <p:nvPr/>
        </p:nvSpPr>
        <p:spPr>
          <a:xfrm>
            <a:off x="256047" y="1398417"/>
            <a:ext cx="1866726" cy="718083"/>
          </a:xfrm>
          <a:prstGeom prst="snip1Rect">
            <a:avLst>
              <a:gd name="adj" fmla="val 16667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Nunito"/>
                <a:sym typeface="Nunito"/>
              </a:rPr>
              <a:t>Data formatting: transform date </a:t>
            </a:r>
            <a:r>
              <a:rPr lang="en" b="1" dirty="0">
                <a:solidFill>
                  <a:schemeClr val="bg1"/>
                </a:solidFill>
                <a:latin typeface="Nunito"/>
              </a:rPr>
              <a:t>type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312725" y="3275550"/>
            <a:ext cx="1531200" cy="621900"/>
          </a:xfrm>
          <a:prstGeom prst="round1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rgbClr val="FFFFFF"/>
              </a:solidFill>
            </a:endParaRPr>
          </a:p>
          <a:p>
            <a:r>
              <a:rPr lang="en" b="1" dirty="0">
                <a:solidFill>
                  <a:schemeClr val="bg1"/>
                </a:solidFill>
                <a:latin typeface="Nunito"/>
              </a:rPr>
              <a:t>Deal with missing values </a:t>
            </a:r>
            <a:endParaRPr b="1" dirty="0">
              <a:solidFill>
                <a:schemeClr val="bg1"/>
              </a:solidFill>
              <a:latin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13" name="Google Shape;313;p18"/>
          <p:cNvSpPr/>
          <p:nvPr/>
        </p:nvSpPr>
        <p:spPr>
          <a:xfrm>
            <a:off x="2371076" y="3275539"/>
            <a:ext cx="1766162" cy="845100"/>
          </a:xfrm>
          <a:prstGeom prst="round1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Nunito"/>
              </a:rPr>
              <a:t>Split attribute: </a:t>
            </a:r>
            <a:r>
              <a:rPr lang="en" b="1" dirty="0" err="1">
                <a:solidFill>
                  <a:schemeClr val="bg1"/>
                </a:solidFill>
                <a:latin typeface="Nunito"/>
              </a:rPr>
              <a:t>job.title</a:t>
            </a:r>
            <a:r>
              <a:rPr lang="en" b="1" dirty="0">
                <a:solidFill>
                  <a:schemeClr val="bg1"/>
                </a:solidFill>
                <a:latin typeface="Nunito"/>
              </a:rPr>
              <a:t> into two columns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grpSp>
        <p:nvGrpSpPr>
          <p:cNvPr id="314" name="Google Shape;314;p18"/>
          <p:cNvGrpSpPr/>
          <p:nvPr/>
        </p:nvGrpSpPr>
        <p:grpSpPr>
          <a:xfrm>
            <a:off x="3203400" y="654650"/>
            <a:ext cx="352500" cy="502400"/>
            <a:chOff x="6906150" y="1794100"/>
            <a:chExt cx="352500" cy="502400"/>
          </a:xfrm>
        </p:grpSpPr>
        <p:sp>
          <p:nvSpPr>
            <p:cNvPr id="315" name="Google Shape;315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3097500" y="2773138"/>
            <a:ext cx="352500" cy="502400"/>
            <a:chOff x="6906150" y="1794100"/>
            <a:chExt cx="352500" cy="502400"/>
          </a:xfrm>
        </p:grpSpPr>
        <p:sp>
          <p:nvSpPr>
            <p:cNvPr id="319" name="Google Shape;319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18"/>
          <p:cNvSpPr/>
          <p:nvPr/>
        </p:nvSpPr>
        <p:spPr>
          <a:xfrm>
            <a:off x="2672524" y="1157050"/>
            <a:ext cx="1667375" cy="959450"/>
          </a:xfrm>
          <a:prstGeom prst="round1Rect">
            <a:avLst>
              <a:gd name="adj" fmla="val 16667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Nunito"/>
              </a:rPr>
              <a:t>Separate tables according to companies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grpSp>
        <p:nvGrpSpPr>
          <p:cNvPr id="323" name="Google Shape;323;p18"/>
          <p:cNvGrpSpPr/>
          <p:nvPr/>
        </p:nvGrpSpPr>
        <p:grpSpPr>
          <a:xfrm>
            <a:off x="344325" y="2773150"/>
            <a:ext cx="352500" cy="502400"/>
            <a:chOff x="6906150" y="1794100"/>
            <a:chExt cx="352500" cy="502400"/>
          </a:xfrm>
        </p:grpSpPr>
        <p:sp>
          <p:nvSpPr>
            <p:cNvPr id="324" name="Google Shape;324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18"/>
          <p:cNvGrpSpPr/>
          <p:nvPr/>
        </p:nvGrpSpPr>
        <p:grpSpPr>
          <a:xfrm>
            <a:off x="344325" y="862075"/>
            <a:ext cx="352500" cy="502400"/>
            <a:chOff x="6906150" y="1794100"/>
            <a:chExt cx="352500" cy="502400"/>
          </a:xfrm>
        </p:grpSpPr>
        <p:sp>
          <p:nvSpPr>
            <p:cNvPr id="328" name="Google Shape;328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18"/>
          <p:cNvGrpSpPr/>
          <p:nvPr/>
        </p:nvGrpSpPr>
        <p:grpSpPr>
          <a:xfrm>
            <a:off x="5479000" y="614800"/>
            <a:ext cx="352500" cy="502400"/>
            <a:chOff x="6906150" y="1794100"/>
            <a:chExt cx="352500" cy="502400"/>
          </a:xfrm>
        </p:grpSpPr>
        <p:sp>
          <p:nvSpPr>
            <p:cNvPr id="332" name="Google Shape;332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18"/>
          <p:cNvSpPr/>
          <p:nvPr/>
        </p:nvSpPr>
        <p:spPr>
          <a:xfrm>
            <a:off x="4889650" y="1117200"/>
            <a:ext cx="1531200" cy="999300"/>
          </a:xfrm>
          <a:prstGeom prst="round1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Nunito"/>
              </a:rPr>
              <a:t>Top 10 words to describe a company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5479000" y="2807750"/>
            <a:ext cx="352500" cy="502400"/>
            <a:chOff x="6906150" y="1794100"/>
            <a:chExt cx="352500" cy="502400"/>
          </a:xfrm>
        </p:grpSpPr>
        <p:sp>
          <p:nvSpPr>
            <p:cNvPr id="337" name="Google Shape;337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18"/>
          <p:cNvSpPr/>
          <p:nvPr/>
        </p:nvSpPr>
        <p:spPr>
          <a:xfrm>
            <a:off x="4889650" y="3319309"/>
            <a:ext cx="1531200" cy="7971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  <a:latin typeface="Nunito"/>
              </a:rPr>
              <a:t>Sentimental analysis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grpSp>
        <p:nvGrpSpPr>
          <p:cNvPr id="341" name="Google Shape;341;p18"/>
          <p:cNvGrpSpPr/>
          <p:nvPr/>
        </p:nvGrpSpPr>
        <p:grpSpPr>
          <a:xfrm>
            <a:off x="7505750" y="3275550"/>
            <a:ext cx="352500" cy="502400"/>
            <a:chOff x="6906150" y="1794100"/>
            <a:chExt cx="352500" cy="502400"/>
          </a:xfrm>
        </p:grpSpPr>
        <p:sp>
          <p:nvSpPr>
            <p:cNvPr id="342" name="Google Shape;342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8"/>
          <p:cNvSpPr/>
          <p:nvPr/>
        </p:nvSpPr>
        <p:spPr>
          <a:xfrm>
            <a:off x="7090850" y="3812575"/>
            <a:ext cx="1953600" cy="999300"/>
          </a:xfrm>
          <a:prstGeom prst="round1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latin typeface="Nunito"/>
              </a:rPr>
              <a:t>Trend analysis: </a:t>
            </a:r>
            <a:r>
              <a:rPr lang="en" b="1" dirty="0" err="1">
                <a:solidFill>
                  <a:schemeClr val="bg1"/>
                </a:solidFill>
                <a:latin typeface="Nunito"/>
              </a:rPr>
              <a:t>a.current</a:t>
            </a:r>
            <a:r>
              <a:rPr lang="en" b="1" dirty="0">
                <a:solidFill>
                  <a:schemeClr val="bg1"/>
                </a:solidFill>
                <a:latin typeface="Nunito"/>
              </a:rPr>
              <a:t> vs. former employee</a:t>
            </a:r>
            <a:endParaRPr b="1" dirty="0">
              <a:solidFill>
                <a:schemeClr val="bg1"/>
              </a:solidFill>
              <a:latin typeface="Nunito"/>
            </a:endParaRPr>
          </a:p>
          <a:p>
            <a:pPr marL="0" lvl="0" indent="0">
              <a:buFont typeface="Arial"/>
              <a:buNone/>
            </a:pPr>
            <a:r>
              <a:rPr lang="en" b="1" dirty="0" err="1">
                <a:solidFill>
                  <a:schemeClr val="bg1"/>
                </a:solidFill>
                <a:latin typeface="Nunito"/>
              </a:rPr>
              <a:t>B.rating</a:t>
            </a:r>
            <a:r>
              <a:rPr lang="en" b="1" dirty="0">
                <a:solidFill>
                  <a:schemeClr val="bg1"/>
                </a:solidFill>
                <a:latin typeface="Nunito"/>
              </a:rPr>
              <a:t> over years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  <p:grpSp>
        <p:nvGrpSpPr>
          <p:cNvPr id="346" name="Google Shape;346;p18"/>
          <p:cNvGrpSpPr/>
          <p:nvPr/>
        </p:nvGrpSpPr>
        <p:grpSpPr>
          <a:xfrm>
            <a:off x="7469500" y="824600"/>
            <a:ext cx="352500" cy="502400"/>
            <a:chOff x="6906150" y="1794100"/>
            <a:chExt cx="352500" cy="502400"/>
          </a:xfrm>
        </p:grpSpPr>
        <p:sp>
          <p:nvSpPr>
            <p:cNvPr id="347" name="Google Shape;347;p18"/>
            <p:cNvSpPr/>
            <p:nvPr/>
          </p:nvSpPr>
          <p:spPr>
            <a:xfrm>
              <a:off x="6906150" y="1794100"/>
              <a:ext cx="352500" cy="34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10800000">
              <a:off x="6917700" y="2029500"/>
              <a:ext cx="329400" cy="2670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7017800" y="1903750"/>
              <a:ext cx="140400" cy="125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18"/>
          <p:cNvSpPr/>
          <p:nvPr/>
        </p:nvSpPr>
        <p:spPr>
          <a:xfrm>
            <a:off x="7151609" y="1348728"/>
            <a:ext cx="1531200" cy="9993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Nunito"/>
              </a:rPr>
              <a:t>Models to predict rating</a:t>
            </a:r>
            <a:endParaRPr b="1" dirty="0">
              <a:solidFill>
                <a:schemeClr val="bg1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00" y="1662831"/>
            <a:ext cx="4356698" cy="31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1250"/>
            <a:ext cx="4944152" cy="31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2.2 EDA: ratings</a:t>
            </a:r>
            <a:endParaRPr dirty="0"/>
          </a:p>
        </p:txBody>
      </p:sp>
      <p:sp>
        <p:nvSpPr>
          <p:cNvPr id="358" name="Google Shape;358;p19"/>
          <p:cNvSpPr txBox="1"/>
          <p:nvPr/>
        </p:nvSpPr>
        <p:spPr>
          <a:xfrm>
            <a:off x="283220" y="1003632"/>
            <a:ext cx="5235547" cy="73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300"/>
            </a:pPr>
            <a:r>
              <a:rPr lang="en" sz="1000" dirty="0">
                <a:latin typeface="Nunito"/>
                <a:sym typeface="Nunito"/>
              </a:rPr>
              <a:t>Compare employees’ opinions on 6 aspects by each company: overall ratings / work-life-balance/ culture values/ career opportunities/ company benefits/ senior management</a:t>
            </a:r>
            <a:endParaRPr sz="1000" dirty="0">
              <a:latin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</a:t>
            </a:r>
            <a:endParaRPr dirty="0"/>
          </a:p>
        </p:txBody>
      </p:sp>
      <p:pic>
        <p:nvPicPr>
          <p:cNvPr id="364" name="Google Shape;3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125" y="1171150"/>
            <a:ext cx="3725751" cy="3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/>
          <p:nvPr/>
        </p:nvSpPr>
        <p:spPr>
          <a:xfrm>
            <a:off x="4917725" y="2807300"/>
            <a:ext cx="284700" cy="22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0"/>
          <p:cNvSpPr/>
          <p:nvPr/>
        </p:nvSpPr>
        <p:spPr>
          <a:xfrm>
            <a:off x="5855400" y="2807300"/>
            <a:ext cx="284700" cy="22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5855400" y="3430875"/>
            <a:ext cx="284700" cy="22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>
            <a:spLocks noGrp="1"/>
          </p:cNvSpPr>
          <p:nvPr>
            <p:ph type="title"/>
          </p:nvPr>
        </p:nvSpPr>
        <p:spPr>
          <a:xfrm>
            <a:off x="201452" y="923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2: EDA- Text Mining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2.1 Character count comparison</a:t>
            </a:r>
            <a:endParaRPr dirty="0"/>
          </a:p>
        </p:txBody>
      </p:sp>
      <p:sp>
        <p:nvSpPr>
          <p:cNvPr id="373" name="Google Shape;373;p21"/>
          <p:cNvSpPr txBox="1"/>
          <p:nvPr/>
        </p:nvSpPr>
        <p:spPr>
          <a:xfrm>
            <a:off x="0" y="1586750"/>
            <a:ext cx="1802400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Highest number of pros count: </a:t>
            </a:r>
            <a:endParaRPr sz="1200" dirty="0">
              <a:latin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</a:rPr>
              <a:t>Facebook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 dirty="0">
                <a:latin typeface="Nunito"/>
              </a:rPr>
              <a:t>Highest number of cons: Netflix  </a:t>
            </a:r>
            <a:endParaRPr sz="1200" dirty="0">
              <a:latin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01" y="1091600"/>
            <a:ext cx="3831525" cy="31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850" y="1162625"/>
            <a:ext cx="3695896" cy="30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/>
        </p:nvSpPr>
        <p:spPr>
          <a:xfrm>
            <a:off x="87725" y="31924"/>
            <a:ext cx="5115454" cy="89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Part 2: EDA-Text Mining : </a:t>
            </a:r>
            <a:endParaRPr sz="2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2.2 Frequent Words Counts: Google</a:t>
            </a:r>
            <a:endParaRPr sz="1800" b="1" dirty="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1" name="Google Shape;381;p22"/>
          <p:cNvPicPr preferRelativeResize="0"/>
          <p:nvPr/>
        </p:nvPicPr>
        <p:blipFill rotWithShape="1">
          <a:blip r:embed="rId3">
            <a:alphaModFix/>
          </a:blip>
          <a:srcRect t="19419"/>
          <a:stretch/>
        </p:blipFill>
        <p:spPr>
          <a:xfrm>
            <a:off x="4204977" y="1253488"/>
            <a:ext cx="4878201" cy="3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51" y="1149788"/>
            <a:ext cx="4055626" cy="33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905</Words>
  <Application>Microsoft Macintosh PowerPoint</Application>
  <PresentationFormat>全屏显示(16:9)</PresentationFormat>
  <Paragraphs>144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Nunito</vt:lpstr>
      <vt:lpstr>Maven Pro</vt:lpstr>
      <vt:lpstr>Times New Roman</vt:lpstr>
      <vt:lpstr>Arial</vt:lpstr>
      <vt:lpstr>Momentum</vt:lpstr>
      <vt:lpstr>                         A Study Concerning Employee Reviews for Google, Amazon, Apple, Facebook, Microsoft, and Netflix              </vt:lpstr>
      <vt:lpstr>Project   Overview </vt:lpstr>
      <vt:lpstr>Part 1: Problem Description  </vt:lpstr>
      <vt:lpstr>Dataset Description</vt:lpstr>
      <vt:lpstr>Part 2: Methodology</vt:lpstr>
      <vt:lpstr>PART 2.2 EDA: ratings</vt:lpstr>
      <vt:lpstr>Correlation </vt:lpstr>
      <vt:lpstr>Part 2: EDA- Text Mining  2.1 Character count comparison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2: Model Summary</vt:lpstr>
      <vt:lpstr>Part 3: Conclusion</vt:lpstr>
      <vt:lpstr>Business Recommendations:  </vt:lpstr>
      <vt:lpstr>Thanks!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A Study Concerning Employee Reviews for Google, Amazon, Apple, Facebook, Microsoft, and Netflix              </dc:title>
  <cp:lastModifiedBy>Hongying Liu</cp:lastModifiedBy>
  <cp:revision>6</cp:revision>
  <dcterms:modified xsi:type="dcterms:W3CDTF">2020-07-27T21:12:11Z</dcterms:modified>
</cp:coreProperties>
</file>